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Montserrat Light" charset="1" panose="00000400000000000000"/>
      <p:regular r:id="rId15"/>
    </p:embeddedFont>
    <p:embeddedFont>
      <p:font typeface="Codec Pro ExtraBold" charset="1" panose="00000700000000000000"/>
      <p:regular r:id="rId16"/>
    </p:embeddedFont>
    <p:embeddedFont>
      <p:font typeface="Open Sauce" charset="1" panose="00000500000000000000"/>
      <p:regular r:id="rId17"/>
    </p:embeddedFont>
    <p:embeddedFont>
      <p:font typeface="Open Sauce Italics" charset="1" panose="00000500000000000000"/>
      <p:regular r:id="rId18"/>
    </p:embeddedFont>
    <p:embeddedFont>
      <p:font typeface="Montserrat Light Bold" charset="1" panose="000008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png>
</file>

<file path=ppt/media/image14.svg>
</file>

<file path=ppt/media/image15.jpeg>
</file>

<file path=ppt/media/image16.png>
</file>

<file path=ppt/media/image17.svg>
</file>

<file path=ppt/media/image18.png>
</file>

<file path=ppt/media/image19.svg>
</file>

<file path=ppt/media/image2.svg>
</file>

<file path=ppt/media/image20.png>
</file>

<file path=ppt/media/image21.png>
</file>

<file path=ppt/media/image22.png>
</file>

<file path=ppt/media/image23.jpeg>
</file>

<file path=ppt/media/image3.jpeg>
</file>

<file path=ppt/media/image4.png>
</file>

<file path=ppt/media/image5.svg>
</file>

<file path=ppt/media/image6.png>
</file>

<file path=ppt/media/image7.jpe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0.jpeg" Type="http://schemas.openxmlformats.org/officeDocument/2006/relationships/image"/><Relationship Id="rId4" Target="../media/image11.jpeg" Type="http://schemas.openxmlformats.org/officeDocument/2006/relationships/image"/><Relationship Id="rId5" Target="../media/image12.jpe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 Id="rId5" Target="../media/image2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 Id="rId5" Target="../media/image2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2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0.jpeg" Type="http://schemas.openxmlformats.org/officeDocument/2006/relationships/image"/><Relationship Id="rId4" Target="../media/image23.jpeg" Type="http://schemas.openxmlformats.org/officeDocument/2006/relationships/image"/><Relationship Id="rId5"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12974764" y="-207071"/>
            <a:ext cx="3086100" cy="11299900"/>
            <a:chOff x="0" y="0"/>
            <a:chExt cx="812800" cy="2976105"/>
          </a:xfrm>
        </p:grpSpPr>
        <p:sp>
          <p:nvSpPr>
            <p:cNvPr name="Freeform 3" id="3"/>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4" id="4"/>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sp>
        <p:nvSpPr>
          <p:cNvPr name="Freeform 5" id="5"/>
          <p:cNvSpPr/>
          <p:nvPr/>
        </p:nvSpPr>
        <p:spPr>
          <a:xfrm flipH="false" flipV="false" rot="0">
            <a:off x="16384715" y="9009597"/>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1776329" y="580047"/>
            <a:ext cx="5482971" cy="9023371"/>
          </a:xfrm>
          <a:custGeom>
            <a:avLst/>
            <a:gdLst/>
            <a:ahLst/>
            <a:cxnLst/>
            <a:rect r="r" b="b" t="t" l="l"/>
            <a:pathLst>
              <a:path h="9023371" w="5482971">
                <a:moveTo>
                  <a:pt x="0" y="0"/>
                </a:moveTo>
                <a:lnTo>
                  <a:pt x="5482971" y="0"/>
                </a:lnTo>
                <a:lnTo>
                  <a:pt x="5482971" y="9023371"/>
                </a:lnTo>
                <a:lnTo>
                  <a:pt x="0" y="9023371"/>
                </a:lnTo>
                <a:lnTo>
                  <a:pt x="0" y="0"/>
                </a:lnTo>
                <a:close/>
              </a:path>
            </a:pathLst>
          </a:custGeom>
          <a:blipFill>
            <a:blip r:embed="rId4"/>
            <a:stretch>
              <a:fillRect l="-4822" t="0" r="-4822" b="0"/>
            </a:stretch>
          </a:blipFill>
        </p:spPr>
      </p:sp>
      <p:grpSp>
        <p:nvGrpSpPr>
          <p:cNvPr name="Group 7" id="7"/>
          <p:cNvGrpSpPr/>
          <p:nvPr/>
        </p:nvGrpSpPr>
        <p:grpSpPr>
          <a:xfrm rot="0">
            <a:off x="-1543050" y="-558218"/>
            <a:ext cx="3086100" cy="11299900"/>
            <a:chOff x="0" y="0"/>
            <a:chExt cx="812800" cy="2976105"/>
          </a:xfrm>
        </p:grpSpPr>
        <p:sp>
          <p:nvSpPr>
            <p:cNvPr name="Freeform 8" id="8"/>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9" id="9"/>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10" id="10"/>
          <p:cNvGrpSpPr/>
          <p:nvPr/>
        </p:nvGrpSpPr>
        <p:grpSpPr>
          <a:xfrm rot="0">
            <a:off x="1227773" y="4163622"/>
            <a:ext cx="110236" cy="2818996"/>
            <a:chOff x="0" y="0"/>
            <a:chExt cx="26312" cy="672855"/>
          </a:xfrm>
        </p:grpSpPr>
        <p:sp>
          <p:nvSpPr>
            <p:cNvPr name="Freeform 11" id="11"/>
            <p:cNvSpPr/>
            <p:nvPr/>
          </p:nvSpPr>
          <p:spPr>
            <a:xfrm flipH="false" flipV="false" rot="0">
              <a:off x="0" y="0"/>
              <a:ext cx="26312" cy="672855"/>
            </a:xfrm>
            <a:custGeom>
              <a:avLst/>
              <a:gdLst/>
              <a:ahLst/>
              <a:cxnLst/>
              <a:rect r="r" b="b" t="t" l="l"/>
              <a:pathLst>
                <a:path h="672855" w="26312">
                  <a:moveTo>
                    <a:pt x="0" y="0"/>
                  </a:moveTo>
                  <a:lnTo>
                    <a:pt x="26312" y="0"/>
                  </a:lnTo>
                  <a:lnTo>
                    <a:pt x="26312" y="672855"/>
                  </a:lnTo>
                  <a:lnTo>
                    <a:pt x="0" y="672855"/>
                  </a:lnTo>
                  <a:close/>
                </a:path>
              </a:pathLst>
            </a:custGeom>
            <a:solidFill>
              <a:srgbClr val="FFFFFF"/>
            </a:solidFill>
          </p:spPr>
        </p:sp>
        <p:sp>
          <p:nvSpPr>
            <p:cNvPr name="TextBox 12" id="12"/>
            <p:cNvSpPr txBox="true"/>
            <p:nvPr/>
          </p:nvSpPr>
          <p:spPr>
            <a:xfrm>
              <a:off x="0" y="-19050"/>
              <a:ext cx="26312" cy="691905"/>
            </a:xfrm>
            <a:prstGeom prst="rect">
              <a:avLst/>
            </a:prstGeom>
          </p:spPr>
          <p:txBody>
            <a:bodyPr anchor="ctr" rtlCol="false" tIns="50800" lIns="50800" bIns="50800" rIns="50800"/>
            <a:lstStyle/>
            <a:p>
              <a:pPr algn="ctr">
                <a:lnSpc>
                  <a:spcPts val="2859"/>
                </a:lnSpc>
              </a:pPr>
            </a:p>
          </p:txBody>
        </p:sp>
      </p:grpSp>
      <p:grpSp>
        <p:nvGrpSpPr>
          <p:cNvPr name="Group 13" id="13"/>
          <p:cNvGrpSpPr/>
          <p:nvPr/>
        </p:nvGrpSpPr>
        <p:grpSpPr>
          <a:xfrm rot="0">
            <a:off x="1752928" y="3206708"/>
            <a:ext cx="3459096" cy="559647"/>
            <a:chOff x="0" y="0"/>
            <a:chExt cx="825638" cy="133580"/>
          </a:xfrm>
        </p:grpSpPr>
        <p:sp>
          <p:nvSpPr>
            <p:cNvPr name="Freeform 14" id="14"/>
            <p:cNvSpPr/>
            <p:nvPr/>
          </p:nvSpPr>
          <p:spPr>
            <a:xfrm flipH="false" flipV="false" rot="0">
              <a:off x="0" y="0"/>
              <a:ext cx="825638" cy="133580"/>
            </a:xfrm>
            <a:custGeom>
              <a:avLst/>
              <a:gdLst/>
              <a:ahLst/>
              <a:cxnLst/>
              <a:rect r="r" b="b" t="t" l="l"/>
              <a:pathLst>
                <a:path h="133580" w="825638">
                  <a:moveTo>
                    <a:pt x="40286" y="0"/>
                  </a:moveTo>
                  <a:lnTo>
                    <a:pt x="785351" y="0"/>
                  </a:lnTo>
                  <a:cubicBezTo>
                    <a:pt x="807601" y="0"/>
                    <a:pt x="825638" y="18037"/>
                    <a:pt x="825638" y="40286"/>
                  </a:cubicBezTo>
                  <a:lnTo>
                    <a:pt x="825638" y="93293"/>
                  </a:lnTo>
                  <a:cubicBezTo>
                    <a:pt x="825638" y="115543"/>
                    <a:pt x="807601" y="133580"/>
                    <a:pt x="785351" y="133580"/>
                  </a:cubicBezTo>
                  <a:lnTo>
                    <a:pt x="40286" y="133580"/>
                  </a:lnTo>
                  <a:cubicBezTo>
                    <a:pt x="18037" y="133580"/>
                    <a:pt x="0" y="115543"/>
                    <a:pt x="0" y="93293"/>
                  </a:cubicBezTo>
                  <a:lnTo>
                    <a:pt x="0" y="40286"/>
                  </a:lnTo>
                  <a:cubicBezTo>
                    <a:pt x="0" y="18037"/>
                    <a:pt x="18037" y="0"/>
                    <a:pt x="40286" y="0"/>
                  </a:cubicBezTo>
                  <a:close/>
                </a:path>
              </a:pathLst>
            </a:custGeom>
            <a:solidFill>
              <a:srgbClr val="1C5739"/>
            </a:solidFill>
          </p:spPr>
        </p:sp>
        <p:sp>
          <p:nvSpPr>
            <p:cNvPr name="TextBox 15" id="15"/>
            <p:cNvSpPr txBox="true"/>
            <p:nvPr/>
          </p:nvSpPr>
          <p:spPr>
            <a:xfrm>
              <a:off x="0" y="-19050"/>
              <a:ext cx="825638" cy="152630"/>
            </a:xfrm>
            <a:prstGeom prst="rect">
              <a:avLst/>
            </a:prstGeom>
          </p:spPr>
          <p:txBody>
            <a:bodyPr anchor="ctr" rtlCol="false" tIns="56055" lIns="56055" bIns="56055" rIns="56055"/>
            <a:lstStyle/>
            <a:p>
              <a:pPr algn="ctr">
                <a:lnSpc>
                  <a:spcPts val="3120"/>
                </a:lnSpc>
              </a:pPr>
              <a:r>
                <a:rPr lang="en-US" sz="2400">
                  <a:solidFill>
                    <a:srgbClr val="FFFFFF"/>
                  </a:solidFill>
                  <a:latin typeface="Montserrat Light"/>
                </a:rPr>
                <a:t>APBO 2024</a:t>
              </a:r>
            </a:p>
          </p:txBody>
        </p:sp>
      </p:grpSp>
      <p:sp>
        <p:nvSpPr>
          <p:cNvPr name="Freeform 16" id="16"/>
          <p:cNvSpPr/>
          <p:nvPr/>
        </p:nvSpPr>
        <p:spPr>
          <a:xfrm flipH="false" flipV="false" rot="0">
            <a:off x="-2777871" y="-207071"/>
            <a:ext cx="3806571" cy="2083232"/>
          </a:xfrm>
          <a:custGeom>
            <a:avLst/>
            <a:gdLst/>
            <a:ahLst/>
            <a:cxnLst/>
            <a:rect r="r" b="b" t="t" l="l"/>
            <a:pathLst>
              <a:path h="2083232" w="3806571">
                <a:moveTo>
                  <a:pt x="0" y="0"/>
                </a:moveTo>
                <a:lnTo>
                  <a:pt x="3806571" y="0"/>
                </a:lnTo>
                <a:lnTo>
                  <a:pt x="3806571" y="2083233"/>
                </a:lnTo>
                <a:lnTo>
                  <a:pt x="0" y="208323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1752928" y="1219342"/>
            <a:ext cx="2515962" cy="1785521"/>
          </a:xfrm>
          <a:custGeom>
            <a:avLst/>
            <a:gdLst/>
            <a:ahLst/>
            <a:cxnLst/>
            <a:rect r="r" b="b" t="t" l="l"/>
            <a:pathLst>
              <a:path h="1785521" w="2515962">
                <a:moveTo>
                  <a:pt x="0" y="0"/>
                </a:moveTo>
                <a:lnTo>
                  <a:pt x="2515961" y="0"/>
                </a:lnTo>
                <a:lnTo>
                  <a:pt x="2515961" y="1785521"/>
                </a:lnTo>
                <a:lnTo>
                  <a:pt x="0" y="1785521"/>
                </a:lnTo>
                <a:lnTo>
                  <a:pt x="0" y="0"/>
                </a:lnTo>
                <a:close/>
              </a:path>
            </a:pathLst>
          </a:custGeom>
          <a:blipFill>
            <a:blip r:embed="rId7"/>
            <a:stretch>
              <a:fillRect l="0" t="0" r="0" b="0"/>
            </a:stretch>
          </a:blipFill>
        </p:spPr>
      </p:sp>
      <p:sp>
        <p:nvSpPr>
          <p:cNvPr name="TextBox 18" id="18"/>
          <p:cNvSpPr txBox="true"/>
          <p:nvPr/>
        </p:nvSpPr>
        <p:spPr>
          <a:xfrm rot="0">
            <a:off x="1752928" y="4328644"/>
            <a:ext cx="10023401" cy="4427811"/>
          </a:xfrm>
          <a:prstGeom prst="rect">
            <a:avLst/>
          </a:prstGeom>
        </p:spPr>
        <p:txBody>
          <a:bodyPr anchor="t" rtlCol="false" tIns="0" lIns="0" bIns="0" rIns="0">
            <a:spAutoFit/>
          </a:bodyPr>
          <a:lstStyle/>
          <a:p>
            <a:pPr algn="l">
              <a:lnSpc>
                <a:spcPts val="8358"/>
              </a:lnSpc>
            </a:pPr>
            <a:r>
              <a:rPr lang="en-US" sz="8706">
                <a:solidFill>
                  <a:srgbClr val="1C5739"/>
                </a:solidFill>
                <a:latin typeface="Codec Pro ExtraBold"/>
              </a:rPr>
              <a:t>ANALISIS SISTEM INFORMASI DAYCARE BERBASIS OBJEK</a:t>
            </a:r>
          </a:p>
        </p:txBody>
      </p:sp>
      <p:sp>
        <p:nvSpPr>
          <p:cNvPr name="TextBox 19" id="19"/>
          <p:cNvSpPr txBox="true"/>
          <p:nvPr/>
        </p:nvSpPr>
        <p:spPr>
          <a:xfrm rot="0">
            <a:off x="1857536" y="8530692"/>
            <a:ext cx="8553855" cy="498104"/>
          </a:xfrm>
          <a:prstGeom prst="rect">
            <a:avLst/>
          </a:prstGeom>
        </p:spPr>
        <p:txBody>
          <a:bodyPr anchor="t" rtlCol="false" tIns="0" lIns="0" bIns="0" rIns="0">
            <a:spAutoFit/>
          </a:bodyPr>
          <a:lstStyle/>
          <a:p>
            <a:pPr algn="l">
              <a:lnSpc>
                <a:spcPts val="4045"/>
              </a:lnSpc>
            </a:pPr>
            <a:r>
              <a:rPr lang="en-US" sz="2889" spc="144">
                <a:solidFill>
                  <a:srgbClr val="1C5739"/>
                </a:solidFill>
                <a:latin typeface="Open Sauce"/>
              </a:rPr>
              <a:t>Nurikhsan Alfiqodri | 4522210114</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1543050" y="-558218"/>
            <a:ext cx="3086100" cy="11299900"/>
            <a:chOff x="0" y="0"/>
            <a:chExt cx="812800" cy="2976105"/>
          </a:xfrm>
        </p:grpSpPr>
        <p:sp>
          <p:nvSpPr>
            <p:cNvPr name="Freeform 3" id="3"/>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4" id="4"/>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5" id="5"/>
          <p:cNvGrpSpPr/>
          <p:nvPr/>
        </p:nvGrpSpPr>
        <p:grpSpPr>
          <a:xfrm rot="0">
            <a:off x="12193216" y="1415447"/>
            <a:ext cx="5408984" cy="7979428"/>
            <a:chOff x="0" y="0"/>
            <a:chExt cx="1424588" cy="2101578"/>
          </a:xfrm>
        </p:grpSpPr>
        <p:sp>
          <p:nvSpPr>
            <p:cNvPr name="Freeform 6" id="6"/>
            <p:cNvSpPr/>
            <p:nvPr/>
          </p:nvSpPr>
          <p:spPr>
            <a:xfrm flipH="false" flipV="false" rot="0">
              <a:off x="0" y="0"/>
              <a:ext cx="1424588" cy="2101578"/>
            </a:xfrm>
            <a:custGeom>
              <a:avLst/>
              <a:gdLst/>
              <a:ahLst/>
              <a:cxnLst/>
              <a:rect r="r" b="b" t="t" l="l"/>
              <a:pathLst>
                <a:path h="2101578" w="1424588">
                  <a:moveTo>
                    <a:pt x="0" y="0"/>
                  </a:moveTo>
                  <a:lnTo>
                    <a:pt x="1424588" y="0"/>
                  </a:lnTo>
                  <a:lnTo>
                    <a:pt x="1424588" y="2101578"/>
                  </a:lnTo>
                  <a:lnTo>
                    <a:pt x="0" y="2101578"/>
                  </a:lnTo>
                  <a:close/>
                </a:path>
              </a:pathLst>
            </a:custGeom>
            <a:solidFill>
              <a:srgbClr val="1C5739"/>
            </a:solidFill>
          </p:spPr>
        </p:sp>
        <p:sp>
          <p:nvSpPr>
            <p:cNvPr name="TextBox 7" id="7"/>
            <p:cNvSpPr txBox="true"/>
            <p:nvPr/>
          </p:nvSpPr>
          <p:spPr>
            <a:xfrm>
              <a:off x="0" y="-19050"/>
              <a:ext cx="1424588" cy="2120628"/>
            </a:xfrm>
            <a:prstGeom prst="rect">
              <a:avLst/>
            </a:prstGeom>
          </p:spPr>
          <p:txBody>
            <a:bodyPr anchor="ctr" rtlCol="false" tIns="50800" lIns="50800" bIns="50800" rIns="50800"/>
            <a:lstStyle/>
            <a:p>
              <a:pPr algn="ctr">
                <a:lnSpc>
                  <a:spcPts val="2859"/>
                </a:lnSpc>
              </a:pPr>
            </a:p>
          </p:txBody>
        </p:sp>
      </p:grpSp>
      <p:sp>
        <p:nvSpPr>
          <p:cNvPr name="Freeform 8" id="8"/>
          <p:cNvSpPr/>
          <p:nvPr/>
        </p:nvSpPr>
        <p:spPr>
          <a:xfrm flipH="false" flipV="false" rot="0">
            <a:off x="15698915" y="8697813"/>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1772900" y="1028700"/>
            <a:ext cx="5486400" cy="7980897"/>
          </a:xfrm>
          <a:custGeom>
            <a:avLst/>
            <a:gdLst/>
            <a:ahLst/>
            <a:cxnLst/>
            <a:rect r="r" b="b" t="t" l="l"/>
            <a:pathLst>
              <a:path h="7980897" w="5486400">
                <a:moveTo>
                  <a:pt x="0" y="0"/>
                </a:moveTo>
                <a:lnTo>
                  <a:pt x="5486400" y="0"/>
                </a:lnTo>
                <a:lnTo>
                  <a:pt x="5486400" y="7980897"/>
                </a:lnTo>
                <a:lnTo>
                  <a:pt x="0" y="7980897"/>
                </a:lnTo>
                <a:lnTo>
                  <a:pt x="0" y="0"/>
                </a:lnTo>
                <a:close/>
              </a:path>
            </a:pathLst>
          </a:custGeom>
          <a:blipFill>
            <a:blip r:embed="rId4"/>
            <a:stretch>
              <a:fillRect l="0" t="0" r="0" b="-3116"/>
            </a:stretch>
          </a:blipFill>
        </p:spPr>
      </p:sp>
      <p:sp>
        <p:nvSpPr>
          <p:cNvPr name="TextBox 10" id="10"/>
          <p:cNvSpPr txBox="true"/>
          <p:nvPr/>
        </p:nvSpPr>
        <p:spPr>
          <a:xfrm rot="0">
            <a:off x="1696465" y="781050"/>
            <a:ext cx="10970661" cy="1439372"/>
          </a:xfrm>
          <a:prstGeom prst="rect">
            <a:avLst/>
          </a:prstGeom>
        </p:spPr>
        <p:txBody>
          <a:bodyPr anchor="t" rtlCol="false" tIns="0" lIns="0" bIns="0" rIns="0">
            <a:spAutoFit/>
          </a:bodyPr>
          <a:lstStyle/>
          <a:p>
            <a:pPr algn="l">
              <a:lnSpc>
                <a:spcPts val="10858"/>
              </a:lnSpc>
            </a:pPr>
            <a:r>
              <a:rPr lang="en-US" sz="7868" spc="771">
                <a:solidFill>
                  <a:srgbClr val="231F20"/>
                </a:solidFill>
                <a:latin typeface="Codec Pro ExtraBold"/>
              </a:rPr>
              <a:t>Latar Belakang</a:t>
            </a:r>
          </a:p>
        </p:txBody>
      </p:sp>
      <p:sp>
        <p:nvSpPr>
          <p:cNvPr name="TextBox 11" id="11"/>
          <p:cNvSpPr txBox="true"/>
          <p:nvPr/>
        </p:nvSpPr>
        <p:spPr>
          <a:xfrm rot="0">
            <a:off x="1698241" y="2456949"/>
            <a:ext cx="9919469" cy="6552648"/>
          </a:xfrm>
          <a:prstGeom prst="rect">
            <a:avLst/>
          </a:prstGeom>
        </p:spPr>
        <p:txBody>
          <a:bodyPr anchor="t" rtlCol="false" tIns="0" lIns="0" bIns="0" rIns="0">
            <a:spAutoFit/>
          </a:bodyPr>
          <a:lstStyle/>
          <a:p>
            <a:pPr algn="l">
              <a:lnSpc>
                <a:spcPts val="3483"/>
              </a:lnSpc>
            </a:pPr>
            <a:r>
              <a:rPr lang="en-US" sz="2524" spc="247">
                <a:solidFill>
                  <a:srgbClr val="231F20"/>
                </a:solidFill>
                <a:latin typeface="Open Sauce"/>
              </a:rPr>
              <a:t>Daycare adalah layanan yang menyediakan perawatan dan pengawasan bagi anak-anak usia bayi hingga pra sekolah saat orang tua atau wali mereka bekerja ataupun memiliki keperluan lain. Layanan utama daycare secara garis besar meliputi penyediaan kebutuhan anak makan, minum, tidur siang, dan mengganti popok. Menawarkan aktivitas bermain dan belajar yang sesuai dengan usia anak untuk mendukung perkembangan kognitif, fisik, sosial, dan emosional. Memastikan lingkungan yang aman dan terlindungi bagi anak-anak. Menyediakan makanan dan minuman yang sehat dan bergizi. Menjaga kebersihan lingkungan dan menerapkan praktik kesehatan yang baik untuk mencegah penyebaran penyakit.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633448" y="374453"/>
            <a:ext cx="17021103" cy="3970203"/>
            <a:chOff x="0" y="0"/>
            <a:chExt cx="4482924" cy="1045650"/>
          </a:xfrm>
        </p:grpSpPr>
        <p:sp>
          <p:nvSpPr>
            <p:cNvPr name="Freeform 4" id="4"/>
            <p:cNvSpPr/>
            <p:nvPr/>
          </p:nvSpPr>
          <p:spPr>
            <a:xfrm flipH="false" flipV="false" rot="0">
              <a:off x="0" y="0"/>
              <a:ext cx="4482924" cy="1045650"/>
            </a:xfrm>
            <a:custGeom>
              <a:avLst/>
              <a:gdLst/>
              <a:ahLst/>
              <a:cxnLst/>
              <a:rect r="r" b="b" t="t" l="l"/>
              <a:pathLst>
                <a:path h="1045650" w="4482924">
                  <a:moveTo>
                    <a:pt x="0" y="0"/>
                  </a:moveTo>
                  <a:lnTo>
                    <a:pt x="4482924" y="0"/>
                  </a:lnTo>
                  <a:lnTo>
                    <a:pt x="4482924" y="1045650"/>
                  </a:lnTo>
                  <a:lnTo>
                    <a:pt x="0" y="1045650"/>
                  </a:lnTo>
                  <a:close/>
                </a:path>
              </a:pathLst>
            </a:custGeom>
            <a:solidFill>
              <a:srgbClr val="1C5739"/>
            </a:solidFill>
          </p:spPr>
        </p:sp>
        <p:sp>
          <p:nvSpPr>
            <p:cNvPr name="TextBox 5" id="5"/>
            <p:cNvSpPr txBox="true"/>
            <p:nvPr/>
          </p:nvSpPr>
          <p:spPr>
            <a:xfrm>
              <a:off x="0" y="-19050"/>
              <a:ext cx="4482924"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667020" y="395051"/>
            <a:ext cx="16933642" cy="3949605"/>
          </a:xfrm>
          <a:custGeom>
            <a:avLst/>
            <a:gdLst/>
            <a:ahLst/>
            <a:cxnLst/>
            <a:rect r="r" b="b" t="t" l="l"/>
            <a:pathLst>
              <a:path h="3949605" w="16933642">
                <a:moveTo>
                  <a:pt x="0" y="0"/>
                </a:moveTo>
                <a:lnTo>
                  <a:pt x="16933643" y="0"/>
                </a:lnTo>
                <a:lnTo>
                  <a:pt x="16933643" y="3949605"/>
                </a:lnTo>
                <a:lnTo>
                  <a:pt x="0" y="3949605"/>
                </a:lnTo>
                <a:lnTo>
                  <a:pt x="0" y="0"/>
                </a:lnTo>
                <a:close/>
              </a:path>
            </a:pathLst>
          </a:custGeom>
          <a:blipFill>
            <a:blip r:embed="rId3">
              <a:alphaModFix amt="18000"/>
            </a:blip>
            <a:stretch>
              <a:fillRect l="0" t="-92914" r="0" b="-92914"/>
            </a:stretch>
          </a:blipFill>
        </p:spPr>
      </p:sp>
      <p:grpSp>
        <p:nvGrpSpPr>
          <p:cNvPr name="Group 7" id="7"/>
          <p:cNvGrpSpPr/>
          <p:nvPr/>
        </p:nvGrpSpPr>
        <p:grpSpPr>
          <a:xfrm rot="0">
            <a:off x="6596044" y="4621028"/>
            <a:ext cx="47625" cy="4637272"/>
            <a:chOff x="0" y="0"/>
            <a:chExt cx="12543" cy="1221339"/>
          </a:xfrm>
        </p:grpSpPr>
        <p:sp>
          <p:nvSpPr>
            <p:cNvPr name="Freeform 8" id="8"/>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9" id="9"/>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4386113" y="1522085"/>
            <a:ext cx="9515774" cy="1536843"/>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Codec Pro ExtraBold"/>
              </a:rPr>
              <a:t>TUJUAN TUGAS</a:t>
            </a:r>
          </a:p>
        </p:txBody>
      </p:sp>
      <p:grpSp>
        <p:nvGrpSpPr>
          <p:cNvPr name="Group 11" id="11"/>
          <p:cNvGrpSpPr/>
          <p:nvPr/>
        </p:nvGrpSpPr>
        <p:grpSpPr>
          <a:xfrm rot="0">
            <a:off x="11644331" y="4621028"/>
            <a:ext cx="47625" cy="4637272"/>
            <a:chOff x="0" y="0"/>
            <a:chExt cx="12543" cy="1221339"/>
          </a:xfrm>
        </p:grpSpPr>
        <p:sp>
          <p:nvSpPr>
            <p:cNvPr name="Freeform 12" id="12"/>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13" id="13"/>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sp>
        <p:nvSpPr>
          <p:cNvPr name="TextBox 14" id="14"/>
          <p:cNvSpPr txBox="true"/>
          <p:nvPr/>
        </p:nvSpPr>
        <p:spPr>
          <a:xfrm rot="0">
            <a:off x="1861344" y="6911089"/>
            <a:ext cx="4468000" cy="1558037"/>
          </a:xfrm>
          <a:prstGeom prst="rect">
            <a:avLst/>
          </a:prstGeom>
        </p:spPr>
        <p:txBody>
          <a:bodyPr anchor="t" rtlCol="false" tIns="0" lIns="0" bIns="0" rIns="0">
            <a:spAutoFit/>
          </a:bodyPr>
          <a:lstStyle/>
          <a:p>
            <a:pPr algn="ctr">
              <a:lnSpc>
                <a:spcPts val="2545"/>
              </a:lnSpc>
            </a:pPr>
            <a:r>
              <a:rPr lang="en-US" sz="1844" spc="180">
                <a:solidFill>
                  <a:srgbClr val="231F20"/>
                </a:solidFill>
                <a:latin typeface="Open Sauce"/>
              </a:rPr>
              <a:t>Menerapkan teknik analisis objek seperti use case, class diagram, dan ERD untuk memodelkan sistem informasi daycare</a:t>
            </a:r>
          </a:p>
        </p:txBody>
      </p:sp>
      <p:sp>
        <p:nvSpPr>
          <p:cNvPr name="TextBox 15" id="15"/>
          <p:cNvSpPr txBox="true"/>
          <p:nvPr/>
        </p:nvSpPr>
        <p:spPr>
          <a:xfrm rot="0">
            <a:off x="6910369" y="6911089"/>
            <a:ext cx="4468000" cy="615062"/>
          </a:xfrm>
          <a:prstGeom prst="rect">
            <a:avLst/>
          </a:prstGeom>
        </p:spPr>
        <p:txBody>
          <a:bodyPr anchor="t" rtlCol="false" tIns="0" lIns="0" bIns="0" rIns="0">
            <a:spAutoFit/>
          </a:bodyPr>
          <a:lstStyle/>
          <a:p>
            <a:pPr algn="ctr">
              <a:lnSpc>
                <a:spcPts val="2545"/>
              </a:lnSpc>
            </a:pPr>
            <a:r>
              <a:rPr lang="en-US" sz="1844" spc="180">
                <a:solidFill>
                  <a:srgbClr val="231F20"/>
                </a:solidFill>
                <a:latin typeface="Open Sauce"/>
              </a:rPr>
              <a:t>Mengidentifikasi kebutuhan fungsional sistem</a:t>
            </a:r>
          </a:p>
        </p:txBody>
      </p:sp>
      <p:sp>
        <p:nvSpPr>
          <p:cNvPr name="TextBox 16" id="16"/>
          <p:cNvSpPr txBox="true"/>
          <p:nvPr/>
        </p:nvSpPr>
        <p:spPr>
          <a:xfrm rot="0">
            <a:off x="11958656" y="6911089"/>
            <a:ext cx="4468000" cy="929387"/>
          </a:xfrm>
          <a:prstGeom prst="rect">
            <a:avLst/>
          </a:prstGeom>
        </p:spPr>
        <p:txBody>
          <a:bodyPr anchor="t" rtlCol="false" tIns="0" lIns="0" bIns="0" rIns="0">
            <a:spAutoFit/>
          </a:bodyPr>
          <a:lstStyle/>
          <a:p>
            <a:pPr algn="ctr">
              <a:lnSpc>
                <a:spcPts val="2545"/>
              </a:lnSpc>
            </a:pPr>
            <a:r>
              <a:rPr lang="en-US" sz="1844" spc="180">
                <a:solidFill>
                  <a:srgbClr val="231F20"/>
                </a:solidFill>
                <a:latin typeface="Open Sauce"/>
              </a:rPr>
              <a:t>Merancang solusi sistem informasi sesuai dengan kebutuhan daycare.</a:t>
            </a:r>
          </a:p>
        </p:txBody>
      </p:sp>
      <p:grpSp>
        <p:nvGrpSpPr>
          <p:cNvPr name="Group 17" id="17"/>
          <p:cNvGrpSpPr/>
          <p:nvPr/>
        </p:nvGrpSpPr>
        <p:grpSpPr>
          <a:xfrm rot="0">
            <a:off x="3393864" y="4923675"/>
            <a:ext cx="1402961" cy="1399188"/>
            <a:chOff x="0" y="0"/>
            <a:chExt cx="2409840" cy="2403360"/>
          </a:xfrm>
        </p:grpSpPr>
        <p:sp>
          <p:nvSpPr>
            <p:cNvPr name="Freeform 18" id="18"/>
            <p:cNvSpPr/>
            <p:nvPr/>
          </p:nvSpPr>
          <p:spPr>
            <a:xfrm flipH="false" flipV="false" rot="0">
              <a:off x="0" y="0"/>
              <a:ext cx="2409952" cy="2403348"/>
            </a:xfrm>
            <a:custGeom>
              <a:avLst/>
              <a:gdLst/>
              <a:ahLst/>
              <a:cxnLst/>
              <a:rect r="r" b="b" t="t" l="l"/>
              <a:pathLst>
                <a:path h="2403348" w="2409952">
                  <a:moveTo>
                    <a:pt x="0" y="1201674"/>
                  </a:moveTo>
                  <a:cubicBezTo>
                    <a:pt x="0" y="537972"/>
                    <a:pt x="539496" y="0"/>
                    <a:pt x="1204976" y="0"/>
                  </a:cubicBezTo>
                  <a:cubicBezTo>
                    <a:pt x="1870456" y="0"/>
                    <a:pt x="2409952" y="537972"/>
                    <a:pt x="2409952" y="1201674"/>
                  </a:cubicBezTo>
                  <a:cubicBezTo>
                    <a:pt x="2409952" y="1865376"/>
                    <a:pt x="1870456" y="2403348"/>
                    <a:pt x="1204976" y="2403348"/>
                  </a:cubicBezTo>
                  <a:cubicBezTo>
                    <a:pt x="539496" y="2403348"/>
                    <a:pt x="0" y="1865376"/>
                    <a:pt x="0" y="1201674"/>
                  </a:cubicBezTo>
                  <a:close/>
                </a:path>
              </a:pathLst>
            </a:custGeom>
            <a:solidFill>
              <a:srgbClr val="397D5A"/>
            </a:solidFill>
          </p:spPr>
        </p:sp>
      </p:grpSp>
      <p:sp>
        <p:nvSpPr>
          <p:cNvPr name="TextBox 19" id="19"/>
          <p:cNvSpPr txBox="true"/>
          <p:nvPr/>
        </p:nvSpPr>
        <p:spPr>
          <a:xfrm rot="0">
            <a:off x="3626735" y="5232744"/>
            <a:ext cx="937219" cy="714375"/>
          </a:xfrm>
          <a:prstGeom prst="rect">
            <a:avLst/>
          </a:prstGeom>
        </p:spPr>
        <p:txBody>
          <a:bodyPr anchor="t" rtlCol="false" tIns="0" lIns="0" bIns="0" rIns="0">
            <a:spAutoFit/>
          </a:bodyPr>
          <a:lstStyle/>
          <a:p>
            <a:pPr algn="ctr">
              <a:lnSpc>
                <a:spcPts val="5126"/>
              </a:lnSpc>
            </a:pPr>
            <a:r>
              <a:rPr lang="en-US" sz="4271" spc="350">
                <a:solidFill>
                  <a:srgbClr val="FFFFFF"/>
                </a:solidFill>
                <a:latin typeface="Codec Pro ExtraBold Italics"/>
              </a:rPr>
              <a:t>1</a:t>
            </a:r>
          </a:p>
        </p:txBody>
      </p:sp>
      <p:grpSp>
        <p:nvGrpSpPr>
          <p:cNvPr name="Group 20" id="20"/>
          <p:cNvGrpSpPr/>
          <p:nvPr/>
        </p:nvGrpSpPr>
        <p:grpSpPr>
          <a:xfrm rot="0">
            <a:off x="8432361" y="4923675"/>
            <a:ext cx="1402961" cy="1399188"/>
            <a:chOff x="0" y="0"/>
            <a:chExt cx="2409840" cy="2403360"/>
          </a:xfrm>
        </p:grpSpPr>
        <p:sp>
          <p:nvSpPr>
            <p:cNvPr name="Freeform 21" id="21"/>
            <p:cNvSpPr/>
            <p:nvPr/>
          </p:nvSpPr>
          <p:spPr>
            <a:xfrm flipH="false" flipV="false" rot="0">
              <a:off x="0" y="0"/>
              <a:ext cx="2409952" cy="2403348"/>
            </a:xfrm>
            <a:custGeom>
              <a:avLst/>
              <a:gdLst/>
              <a:ahLst/>
              <a:cxnLst/>
              <a:rect r="r" b="b" t="t" l="l"/>
              <a:pathLst>
                <a:path h="2403348" w="2409952">
                  <a:moveTo>
                    <a:pt x="0" y="1201674"/>
                  </a:moveTo>
                  <a:cubicBezTo>
                    <a:pt x="0" y="537972"/>
                    <a:pt x="539496" y="0"/>
                    <a:pt x="1204976" y="0"/>
                  </a:cubicBezTo>
                  <a:cubicBezTo>
                    <a:pt x="1870456" y="0"/>
                    <a:pt x="2409952" y="537972"/>
                    <a:pt x="2409952" y="1201674"/>
                  </a:cubicBezTo>
                  <a:cubicBezTo>
                    <a:pt x="2409952" y="1865376"/>
                    <a:pt x="1870456" y="2403348"/>
                    <a:pt x="1204976" y="2403348"/>
                  </a:cubicBezTo>
                  <a:cubicBezTo>
                    <a:pt x="539496" y="2403348"/>
                    <a:pt x="0" y="1865376"/>
                    <a:pt x="0" y="1201674"/>
                  </a:cubicBezTo>
                  <a:close/>
                </a:path>
              </a:pathLst>
            </a:custGeom>
            <a:solidFill>
              <a:srgbClr val="397D5A"/>
            </a:solidFill>
          </p:spPr>
        </p:sp>
      </p:grpSp>
      <p:sp>
        <p:nvSpPr>
          <p:cNvPr name="TextBox 22" id="22"/>
          <p:cNvSpPr txBox="true"/>
          <p:nvPr/>
        </p:nvSpPr>
        <p:spPr>
          <a:xfrm rot="0">
            <a:off x="8665232" y="5232744"/>
            <a:ext cx="937219" cy="714375"/>
          </a:xfrm>
          <a:prstGeom prst="rect">
            <a:avLst/>
          </a:prstGeom>
        </p:spPr>
        <p:txBody>
          <a:bodyPr anchor="t" rtlCol="false" tIns="0" lIns="0" bIns="0" rIns="0">
            <a:spAutoFit/>
          </a:bodyPr>
          <a:lstStyle/>
          <a:p>
            <a:pPr algn="ctr">
              <a:lnSpc>
                <a:spcPts val="5126"/>
              </a:lnSpc>
            </a:pPr>
            <a:r>
              <a:rPr lang="en-US" sz="4271" spc="350">
                <a:solidFill>
                  <a:srgbClr val="FFFFFF"/>
                </a:solidFill>
                <a:latin typeface="Codec Pro ExtraBold Italics"/>
              </a:rPr>
              <a:t>2</a:t>
            </a:r>
          </a:p>
        </p:txBody>
      </p:sp>
      <p:grpSp>
        <p:nvGrpSpPr>
          <p:cNvPr name="Group 23" id="23"/>
          <p:cNvGrpSpPr/>
          <p:nvPr/>
        </p:nvGrpSpPr>
        <p:grpSpPr>
          <a:xfrm rot="0">
            <a:off x="13482656" y="4923675"/>
            <a:ext cx="1402961" cy="1399188"/>
            <a:chOff x="0" y="0"/>
            <a:chExt cx="2409840" cy="2403360"/>
          </a:xfrm>
        </p:grpSpPr>
        <p:sp>
          <p:nvSpPr>
            <p:cNvPr name="Freeform 24" id="24"/>
            <p:cNvSpPr/>
            <p:nvPr/>
          </p:nvSpPr>
          <p:spPr>
            <a:xfrm flipH="false" flipV="false" rot="0">
              <a:off x="0" y="0"/>
              <a:ext cx="2409952" cy="2403348"/>
            </a:xfrm>
            <a:custGeom>
              <a:avLst/>
              <a:gdLst/>
              <a:ahLst/>
              <a:cxnLst/>
              <a:rect r="r" b="b" t="t" l="l"/>
              <a:pathLst>
                <a:path h="2403348" w="2409952">
                  <a:moveTo>
                    <a:pt x="0" y="1201674"/>
                  </a:moveTo>
                  <a:cubicBezTo>
                    <a:pt x="0" y="537972"/>
                    <a:pt x="539496" y="0"/>
                    <a:pt x="1204976" y="0"/>
                  </a:cubicBezTo>
                  <a:cubicBezTo>
                    <a:pt x="1870456" y="0"/>
                    <a:pt x="2409952" y="537972"/>
                    <a:pt x="2409952" y="1201674"/>
                  </a:cubicBezTo>
                  <a:cubicBezTo>
                    <a:pt x="2409952" y="1865376"/>
                    <a:pt x="1870456" y="2403348"/>
                    <a:pt x="1204976" y="2403348"/>
                  </a:cubicBezTo>
                  <a:cubicBezTo>
                    <a:pt x="539496" y="2403348"/>
                    <a:pt x="0" y="1865376"/>
                    <a:pt x="0" y="1201674"/>
                  </a:cubicBezTo>
                  <a:close/>
                </a:path>
              </a:pathLst>
            </a:custGeom>
            <a:solidFill>
              <a:srgbClr val="397D5A"/>
            </a:solidFill>
          </p:spPr>
        </p:sp>
      </p:grpSp>
      <p:sp>
        <p:nvSpPr>
          <p:cNvPr name="TextBox 25" id="25"/>
          <p:cNvSpPr txBox="true"/>
          <p:nvPr/>
        </p:nvSpPr>
        <p:spPr>
          <a:xfrm rot="0">
            <a:off x="13715527" y="5232744"/>
            <a:ext cx="937219" cy="714375"/>
          </a:xfrm>
          <a:prstGeom prst="rect">
            <a:avLst/>
          </a:prstGeom>
        </p:spPr>
        <p:txBody>
          <a:bodyPr anchor="t" rtlCol="false" tIns="0" lIns="0" bIns="0" rIns="0">
            <a:spAutoFit/>
          </a:bodyPr>
          <a:lstStyle/>
          <a:p>
            <a:pPr algn="ctr">
              <a:lnSpc>
                <a:spcPts val="5126"/>
              </a:lnSpc>
            </a:pPr>
            <a:r>
              <a:rPr lang="en-US" sz="4271" spc="350">
                <a:solidFill>
                  <a:srgbClr val="FFFFFF"/>
                </a:solidFill>
                <a:latin typeface="Codec Pro ExtraBold Italics"/>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528002" y="0"/>
            <a:ext cx="19048322" cy="3086100"/>
            <a:chOff x="0" y="0"/>
            <a:chExt cx="5016842" cy="812800"/>
          </a:xfrm>
        </p:grpSpPr>
        <p:sp>
          <p:nvSpPr>
            <p:cNvPr name="Freeform 4" id="4"/>
            <p:cNvSpPr/>
            <p:nvPr/>
          </p:nvSpPr>
          <p:spPr>
            <a:xfrm flipH="false" flipV="false" rot="0">
              <a:off x="0" y="0"/>
              <a:ext cx="5016842" cy="812800"/>
            </a:xfrm>
            <a:custGeom>
              <a:avLst/>
              <a:gdLst/>
              <a:ahLst/>
              <a:cxnLst/>
              <a:rect r="r" b="b" t="t" l="l"/>
              <a:pathLst>
                <a:path h="812800" w="5016842">
                  <a:moveTo>
                    <a:pt x="0" y="0"/>
                  </a:moveTo>
                  <a:lnTo>
                    <a:pt x="5016842" y="0"/>
                  </a:lnTo>
                  <a:lnTo>
                    <a:pt x="5016842" y="812800"/>
                  </a:lnTo>
                  <a:lnTo>
                    <a:pt x="0" y="812800"/>
                  </a:lnTo>
                  <a:close/>
                </a:path>
              </a:pathLst>
            </a:custGeom>
            <a:solidFill>
              <a:srgbClr val="1C5739"/>
            </a:solidFill>
          </p:spPr>
        </p:sp>
        <p:sp>
          <p:nvSpPr>
            <p:cNvPr name="TextBox 5" id="5"/>
            <p:cNvSpPr txBox="true"/>
            <p:nvPr/>
          </p:nvSpPr>
          <p:spPr>
            <a:xfrm>
              <a:off x="0" y="-19050"/>
              <a:ext cx="5016842" cy="831850"/>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1929623" y="3875422"/>
            <a:ext cx="4473739" cy="3852699"/>
          </a:xfrm>
          <a:custGeom>
            <a:avLst/>
            <a:gdLst/>
            <a:ahLst/>
            <a:cxnLst/>
            <a:rect r="r" b="b" t="t" l="l"/>
            <a:pathLst>
              <a:path h="3852699" w="4473739">
                <a:moveTo>
                  <a:pt x="0" y="0"/>
                </a:moveTo>
                <a:lnTo>
                  <a:pt x="4473739" y="0"/>
                </a:lnTo>
                <a:lnTo>
                  <a:pt x="4473739" y="3852699"/>
                </a:lnTo>
                <a:lnTo>
                  <a:pt x="0" y="3852699"/>
                </a:lnTo>
                <a:lnTo>
                  <a:pt x="0" y="0"/>
                </a:lnTo>
                <a:close/>
              </a:path>
            </a:pathLst>
          </a:custGeom>
          <a:blipFill>
            <a:blip r:embed="rId3"/>
            <a:stretch>
              <a:fillRect l="-21034" t="-9911" r="-21034" b="0"/>
            </a:stretch>
          </a:blipFill>
        </p:spPr>
      </p:sp>
      <p:grpSp>
        <p:nvGrpSpPr>
          <p:cNvPr name="Group 7" id="7"/>
          <p:cNvGrpSpPr/>
          <p:nvPr/>
        </p:nvGrpSpPr>
        <p:grpSpPr>
          <a:xfrm rot="0">
            <a:off x="1929623" y="3442596"/>
            <a:ext cx="4473739" cy="636748"/>
            <a:chOff x="0" y="0"/>
            <a:chExt cx="1178269" cy="167703"/>
          </a:xfrm>
        </p:grpSpPr>
        <p:sp>
          <p:nvSpPr>
            <p:cNvPr name="Freeform 8" id="8"/>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C5739"/>
            </a:solidFill>
          </p:spPr>
        </p:sp>
        <p:sp>
          <p:nvSpPr>
            <p:cNvPr name="TextBox 9" id="9"/>
            <p:cNvSpPr txBox="true"/>
            <p:nvPr/>
          </p:nvSpPr>
          <p:spPr>
            <a:xfrm>
              <a:off x="0" y="-47625"/>
              <a:ext cx="1178269" cy="215328"/>
            </a:xfrm>
            <a:prstGeom prst="rect">
              <a:avLst/>
            </a:prstGeom>
          </p:spPr>
          <p:txBody>
            <a:bodyPr anchor="ctr" rtlCol="false" tIns="50800" lIns="50800" bIns="50800" rIns="50800"/>
            <a:lstStyle/>
            <a:p>
              <a:pPr algn="ctr" marL="0" indent="0" lvl="0">
                <a:lnSpc>
                  <a:spcPts val="3424"/>
                </a:lnSpc>
                <a:spcBef>
                  <a:spcPct val="0"/>
                </a:spcBef>
              </a:pPr>
              <a:r>
                <a:rPr lang="en-US" sz="2481" spc="24">
                  <a:solidFill>
                    <a:srgbClr val="FFFFFF"/>
                  </a:solidFill>
                  <a:latin typeface="Open Sauce Italics"/>
                </a:rPr>
                <a:t>Staff Admin</a:t>
              </a:r>
            </a:p>
          </p:txBody>
        </p:sp>
      </p:grpSp>
      <p:sp>
        <p:nvSpPr>
          <p:cNvPr name="TextBox 10" id="10"/>
          <p:cNvSpPr txBox="true"/>
          <p:nvPr/>
        </p:nvSpPr>
        <p:spPr>
          <a:xfrm rot="0">
            <a:off x="3690980" y="1117986"/>
            <a:ext cx="10713642" cy="1442784"/>
          </a:xfrm>
          <a:prstGeom prst="rect">
            <a:avLst/>
          </a:prstGeom>
        </p:spPr>
        <p:txBody>
          <a:bodyPr anchor="t" rtlCol="false" tIns="0" lIns="0" bIns="0" rIns="0">
            <a:spAutoFit/>
          </a:bodyPr>
          <a:lstStyle/>
          <a:p>
            <a:pPr algn="ctr">
              <a:lnSpc>
                <a:spcPts val="10886"/>
              </a:lnSpc>
            </a:pPr>
            <a:r>
              <a:rPr lang="en-US" sz="7888" spc="773">
                <a:solidFill>
                  <a:srgbClr val="FFFFFF"/>
                </a:solidFill>
                <a:latin typeface="Codec Pro ExtraBold"/>
              </a:rPr>
              <a:t>ACTOR</a:t>
            </a:r>
          </a:p>
        </p:txBody>
      </p:sp>
      <p:sp>
        <p:nvSpPr>
          <p:cNvPr name="Freeform 11" id="11"/>
          <p:cNvSpPr/>
          <p:nvPr/>
        </p:nvSpPr>
        <p:spPr>
          <a:xfrm flipH="false" flipV="false" rot="0">
            <a:off x="6906074" y="3875422"/>
            <a:ext cx="4473739" cy="3852699"/>
          </a:xfrm>
          <a:custGeom>
            <a:avLst/>
            <a:gdLst/>
            <a:ahLst/>
            <a:cxnLst/>
            <a:rect r="r" b="b" t="t" l="l"/>
            <a:pathLst>
              <a:path h="3852699" w="4473739">
                <a:moveTo>
                  <a:pt x="0" y="0"/>
                </a:moveTo>
                <a:lnTo>
                  <a:pt x="4473739" y="0"/>
                </a:lnTo>
                <a:lnTo>
                  <a:pt x="4473739" y="3852699"/>
                </a:lnTo>
                <a:lnTo>
                  <a:pt x="0" y="3852699"/>
                </a:lnTo>
                <a:lnTo>
                  <a:pt x="0" y="0"/>
                </a:lnTo>
                <a:close/>
              </a:path>
            </a:pathLst>
          </a:custGeom>
          <a:blipFill>
            <a:blip r:embed="rId4"/>
            <a:stretch>
              <a:fillRect l="-14628" t="0" r="-14628" b="0"/>
            </a:stretch>
          </a:blipFill>
        </p:spPr>
      </p:sp>
      <p:grpSp>
        <p:nvGrpSpPr>
          <p:cNvPr name="Group 12" id="12"/>
          <p:cNvGrpSpPr/>
          <p:nvPr/>
        </p:nvGrpSpPr>
        <p:grpSpPr>
          <a:xfrm rot="0">
            <a:off x="6906074" y="3442596"/>
            <a:ext cx="4473739" cy="636748"/>
            <a:chOff x="0" y="0"/>
            <a:chExt cx="1178269" cy="167703"/>
          </a:xfrm>
        </p:grpSpPr>
        <p:sp>
          <p:nvSpPr>
            <p:cNvPr name="Freeform 13" id="13"/>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C5739"/>
            </a:solidFill>
          </p:spPr>
        </p:sp>
        <p:sp>
          <p:nvSpPr>
            <p:cNvPr name="TextBox 14" id="14"/>
            <p:cNvSpPr txBox="true"/>
            <p:nvPr/>
          </p:nvSpPr>
          <p:spPr>
            <a:xfrm>
              <a:off x="0" y="-47625"/>
              <a:ext cx="1178269" cy="215328"/>
            </a:xfrm>
            <a:prstGeom prst="rect">
              <a:avLst/>
            </a:prstGeom>
          </p:spPr>
          <p:txBody>
            <a:bodyPr anchor="ctr" rtlCol="false" tIns="50800" lIns="50800" bIns="50800" rIns="50800"/>
            <a:lstStyle/>
            <a:p>
              <a:pPr algn="ctr" marL="0" indent="0" lvl="0">
                <a:lnSpc>
                  <a:spcPts val="3424"/>
                </a:lnSpc>
                <a:spcBef>
                  <a:spcPct val="0"/>
                </a:spcBef>
              </a:pPr>
              <a:r>
                <a:rPr lang="en-US" sz="2481" spc="24">
                  <a:solidFill>
                    <a:srgbClr val="FFFFFF"/>
                  </a:solidFill>
                  <a:latin typeface="Open Sauce Italics"/>
                </a:rPr>
                <a:t>Orang tua/Wali</a:t>
              </a:r>
            </a:p>
          </p:txBody>
        </p:sp>
      </p:grpSp>
      <p:sp>
        <p:nvSpPr>
          <p:cNvPr name="Freeform 15" id="15"/>
          <p:cNvSpPr/>
          <p:nvPr/>
        </p:nvSpPr>
        <p:spPr>
          <a:xfrm flipH="false" flipV="false" rot="0">
            <a:off x="11884638" y="3875422"/>
            <a:ext cx="4473739" cy="3852699"/>
          </a:xfrm>
          <a:custGeom>
            <a:avLst/>
            <a:gdLst/>
            <a:ahLst/>
            <a:cxnLst/>
            <a:rect r="r" b="b" t="t" l="l"/>
            <a:pathLst>
              <a:path h="3852699" w="4473739">
                <a:moveTo>
                  <a:pt x="0" y="0"/>
                </a:moveTo>
                <a:lnTo>
                  <a:pt x="4473739" y="0"/>
                </a:lnTo>
                <a:lnTo>
                  <a:pt x="4473739" y="3852699"/>
                </a:lnTo>
                <a:lnTo>
                  <a:pt x="0" y="3852699"/>
                </a:lnTo>
                <a:lnTo>
                  <a:pt x="0" y="0"/>
                </a:lnTo>
                <a:close/>
              </a:path>
            </a:pathLst>
          </a:custGeom>
          <a:blipFill>
            <a:blip r:embed="rId5"/>
            <a:stretch>
              <a:fillRect l="-14588" t="0" r="-14588" b="0"/>
            </a:stretch>
          </a:blipFill>
        </p:spPr>
      </p:sp>
      <p:grpSp>
        <p:nvGrpSpPr>
          <p:cNvPr name="Group 16" id="16"/>
          <p:cNvGrpSpPr/>
          <p:nvPr/>
        </p:nvGrpSpPr>
        <p:grpSpPr>
          <a:xfrm rot="0">
            <a:off x="11884638" y="3442596"/>
            <a:ext cx="4473739" cy="636748"/>
            <a:chOff x="0" y="0"/>
            <a:chExt cx="1178269" cy="167703"/>
          </a:xfrm>
        </p:grpSpPr>
        <p:sp>
          <p:nvSpPr>
            <p:cNvPr name="Freeform 17" id="17"/>
            <p:cNvSpPr/>
            <p:nvPr/>
          </p:nvSpPr>
          <p:spPr>
            <a:xfrm flipH="false" flipV="false" rot="0">
              <a:off x="0" y="0"/>
              <a:ext cx="1178269" cy="167703"/>
            </a:xfrm>
            <a:custGeom>
              <a:avLst/>
              <a:gdLst/>
              <a:ahLst/>
              <a:cxnLst/>
              <a:rect r="r" b="b" t="t" l="l"/>
              <a:pathLst>
                <a:path h="167703" w="1178269">
                  <a:moveTo>
                    <a:pt x="0" y="0"/>
                  </a:moveTo>
                  <a:lnTo>
                    <a:pt x="1178269" y="0"/>
                  </a:lnTo>
                  <a:lnTo>
                    <a:pt x="1178269" y="167703"/>
                  </a:lnTo>
                  <a:lnTo>
                    <a:pt x="0" y="167703"/>
                  </a:lnTo>
                  <a:close/>
                </a:path>
              </a:pathLst>
            </a:custGeom>
            <a:solidFill>
              <a:srgbClr val="1C5739"/>
            </a:solidFill>
          </p:spPr>
        </p:sp>
        <p:sp>
          <p:nvSpPr>
            <p:cNvPr name="TextBox 18" id="18"/>
            <p:cNvSpPr txBox="true"/>
            <p:nvPr/>
          </p:nvSpPr>
          <p:spPr>
            <a:xfrm>
              <a:off x="0" y="-47625"/>
              <a:ext cx="1178269" cy="215328"/>
            </a:xfrm>
            <a:prstGeom prst="rect">
              <a:avLst/>
            </a:prstGeom>
          </p:spPr>
          <p:txBody>
            <a:bodyPr anchor="ctr" rtlCol="false" tIns="50800" lIns="50800" bIns="50800" rIns="50800"/>
            <a:lstStyle/>
            <a:p>
              <a:pPr algn="ctr" marL="0" indent="0" lvl="0">
                <a:lnSpc>
                  <a:spcPts val="3424"/>
                </a:lnSpc>
                <a:spcBef>
                  <a:spcPct val="0"/>
                </a:spcBef>
              </a:pPr>
              <a:r>
                <a:rPr lang="en-US" sz="2481" spc="24">
                  <a:solidFill>
                    <a:srgbClr val="FFFFFF"/>
                  </a:solidFill>
                  <a:latin typeface="Open Sauce Italics"/>
                </a:rPr>
                <a:t>Pengasuh Bayi</a:t>
              </a:r>
            </a:p>
          </p:txBody>
        </p:sp>
      </p:grpSp>
      <p:sp>
        <p:nvSpPr>
          <p:cNvPr name="Freeform 19" id="19"/>
          <p:cNvSpPr/>
          <p:nvPr/>
        </p:nvSpPr>
        <p:spPr>
          <a:xfrm flipH="false" flipV="false" rot="0">
            <a:off x="15408481" y="-2153153"/>
            <a:ext cx="4116356" cy="4116356"/>
          </a:xfrm>
          <a:custGeom>
            <a:avLst/>
            <a:gdLst/>
            <a:ahLst/>
            <a:cxnLst/>
            <a:rect r="r" b="b" t="t" l="l"/>
            <a:pathLst>
              <a:path h="4116356" w="4116356">
                <a:moveTo>
                  <a:pt x="0" y="0"/>
                </a:moveTo>
                <a:lnTo>
                  <a:pt x="4116355" y="0"/>
                </a:lnTo>
                <a:lnTo>
                  <a:pt x="4116355" y="4116356"/>
                </a:lnTo>
                <a:lnTo>
                  <a:pt x="0" y="411635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0" id="20"/>
          <p:cNvSpPr/>
          <p:nvPr/>
        </p:nvSpPr>
        <p:spPr>
          <a:xfrm flipH="false" flipV="false" rot="0">
            <a:off x="-2602379" y="0"/>
            <a:ext cx="3256087" cy="3256087"/>
          </a:xfrm>
          <a:custGeom>
            <a:avLst/>
            <a:gdLst/>
            <a:ahLst/>
            <a:cxnLst/>
            <a:rect r="r" b="b" t="t" l="l"/>
            <a:pathLst>
              <a:path h="3256087" w="3256087">
                <a:moveTo>
                  <a:pt x="0" y="0"/>
                </a:moveTo>
                <a:lnTo>
                  <a:pt x="3256087" y="0"/>
                </a:lnTo>
                <a:lnTo>
                  <a:pt x="3256087" y="3256087"/>
                </a:lnTo>
                <a:lnTo>
                  <a:pt x="0" y="325608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3602205" y="3581937"/>
            <a:ext cx="11083591" cy="1974554"/>
          </a:xfrm>
          <a:prstGeom prst="rect">
            <a:avLst/>
          </a:prstGeom>
        </p:spPr>
        <p:txBody>
          <a:bodyPr anchor="t" rtlCol="false" tIns="0" lIns="0" bIns="0" rIns="0">
            <a:spAutoFit/>
          </a:bodyPr>
          <a:lstStyle/>
          <a:p>
            <a:pPr algn="ctr">
              <a:lnSpc>
                <a:spcPts val="14776"/>
              </a:lnSpc>
            </a:pPr>
            <a:r>
              <a:rPr lang="en-US" sz="10707" spc="1049">
                <a:solidFill>
                  <a:srgbClr val="FFFFFF"/>
                </a:solidFill>
                <a:latin typeface="Codec Pro ExtraBold"/>
              </a:rPr>
              <a:t>DIAGRAM</a:t>
            </a:r>
          </a:p>
        </p:txBody>
      </p:sp>
      <p:sp>
        <p:nvSpPr>
          <p:cNvPr name="TextBox 4" id="4"/>
          <p:cNvSpPr txBox="true"/>
          <p:nvPr/>
        </p:nvSpPr>
        <p:spPr>
          <a:xfrm rot="0">
            <a:off x="4995836" y="5292275"/>
            <a:ext cx="8296328" cy="520695"/>
          </a:xfrm>
          <a:prstGeom prst="rect">
            <a:avLst/>
          </a:prstGeom>
        </p:spPr>
        <p:txBody>
          <a:bodyPr anchor="t" rtlCol="false" tIns="0" lIns="0" bIns="0" rIns="0">
            <a:spAutoFit/>
          </a:bodyPr>
          <a:lstStyle/>
          <a:p>
            <a:pPr algn="ctr">
              <a:lnSpc>
                <a:spcPts val="4216"/>
              </a:lnSpc>
            </a:pPr>
            <a:r>
              <a:rPr lang="en-US" sz="3055" spc="299">
                <a:solidFill>
                  <a:srgbClr val="F5FFF5"/>
                </a:solidFill>
                <a:latin typeface="Open Sauce"/>
              </a:rPr>
              <a:t>Use case, class diagram, ERD</a:t>
            </a:r>
          </a:p>
        </p:txBody>
      </p:sp>
      <p:sp>
        <p:nvSpPr>
          <p:cNvPr name="Freeform 5" id="5"/>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21900" y="9404862"/>
            <a:ext cx="4687320" cy="4687320"/>
          </a:xfrm>
          <a:custGeom>
            <a:avLst/>
            <a:gdLst/>
            <a:ahLst/>
            <a:cxnLst/>
            <a:rect r="r" b="b" t="t" l="l"/>
            <a:pathLst>
              <a:path h="4687320" w="4687320">
                <a:moveTo>
                  <a:pt x="0" y="0"/>
                </a:moveTo>
                <a:lnTo>
                  <a:pt x="4687319" y="0"/>
                </a:lnTo>
                <a:lnTo>
                  <a:pt x="4687319" y="4687320"/>
                </a:lnTo>
                <a:lnTo>
                  <a:pt x="0" y="46873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776043" y="-2524707"/>
            <a:ext cx="3964049" cy="3964049"/>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6" id="6"/>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7" id="7"/>
          <p:cNvSpPr/>
          <p:nvPr/>
        </p:nvSpPr>
        <p:spPr>
          <a:xfrm flipH="false" flipV="false" rot="0">
            <a:off x="11752828" y="-6405764"/>
            <a:ext cx="9348363" cy="9348363"/>
          </a:xfrm>
          <a:custGeom>
            <a:avLst/>
            <a:gdLst/>
            <a:ahLst/>
            <a:cxnLst/>
            <a:rect r="r" b="b" t="t" l="l"/>
            <a:pathLst>
              <a:path h="9348363" w="9348363">
                <a:moveTo>
                  <a:pt x="0" y="0"/>
                </a:moveTo>
                <a:lnTo>
                  <a:pt x="9348362" y="0"/>
                </a:lnTo>
                <a:lnTo>
                  <a:pt x="9348362" y="9348362"/>
                </a:lnTo>
                <a:lnTo>
                  <a:pt x="0" y="93483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904968" y="8918951"/>
            <a:ext cx="2649263" cy="2649263"/>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10" id="10"/>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11" id="11"/>
          <p:cNvSpPr/>
          <p:nvPr/>
        </p:nvSpPr>
        <p:spPr>
          <a:xfrm flipH="false" flipV="false" rot="0">
            <a:off x="2202406" y="4078973"/>
            <a:ext cx="13883187" cy="3588505"/>
          </a:xfrm>
          <a:custGeom>
            <a:avLst/>
            <a:gdLst/>
            <a:ahLst/>
            <a:cxnLst/>
            <a:rect r="r" b="b" t="t" l="l"/>
            <a:pathLst>
              <a:path h="3588505" w="13883187">
                <a:moveTo>
                  <a:pt x="0" y="0"/>
                </a:moveTo>
                <a:lnTo>
                  <a:pt x="13883188" y="0"/>
                </a:lnTo>
                <a:lnTo>
                  <a:pt x="13883188" y="3588504"/>
                </a:lnTo>
                <a:lnTo>
                  <a:pt x="0" y="3588504"/>
                </a:lnTo>
                <a:lnTo>
                  <a:pt x="0" y="0"/>
                </a:lnTo>
                <a:close/>
              </a:path>
            </a:pathLst>
          </a:custGeom>
          <a:blipFill>
            <a:blip r:embed="rId5"/>
            <a:stretch>
              <a:fillRect l="0" t="0" r="0" b="0"/>
            </a:stretch>
          </a:blipFill>
        </p:spPr>
      </p:sp>
      <p:sp>
        <p:nvSpPr>
          <p:cNvPr name="TextBox 12" id="12"/>
          <p:cNvSpPr txBox="true"/>
          <p:nvPr/>
        </p:nvSpPr>
        <p:spPr>
          <a:xfrm rot="0">
            <a:off x="2365559" y="1467917"/>
            <a:ext cx="7845600" cy="873671"/>
          </a:xfrm>
          <a:prstGeom prst="rect">
            <a:avLst/>
          </a:prstGeom>
        </p:spPr>
        <p:txBody>
          <a:bodyPr anchor="t" rtlCol="false" tIns="0" lIns="0" bIns="0" rIns="0">
            <a:spAutoFit/>
          </a:bodyPr>
          <a:lstStyle/>
          <a:p>
            <a:pPr algn="l" marL="0" indent="0" lvl="0">
              <a:lnSpc>
                <a:spcPts val="5862"/>
              </a:lnSpc>
              <a:spcBef>
                <a:spcPct val="0"/>
              </a:spcBef>
            </a:pPr>
            <a:r>
              <a:rPr lang="en-US" sz="5921" spc="207">
                <a:solidFill>
                  <a:srgbClr val="040506"/>
                </a:solidFill>
                <a:latin typeface="Codec Pro ExtraBold"/>
              </a:rPr>
              <a:t>Use Case</a:t>
            </a:r>
          </a:p>
        </p:txBody>
      </p:sp>
      <p:sp>
        <p:nvSpPr>
          <p:cNvPr name="TextBox 13" id="13"/>
          <p:cNvSpPr txBox="true"/>
          <p:nvPr/>
        </p:nvSpPr>
        <p:spPr>
          <a:xfrm rot="0">
            <a:off x="2365559" y="2313013"/>
            <a:ext cx="6655458" cy="735818"/>
          </a:xfrm>
          <a:prstGeom prst="rect">
            <a:avLst/>
          </a:prstGeom>
        </p:spPr>
        <p:txBody>
          <a:bodyPr anchor="t" rtlCol="false" tIns="0" lIns="0" bIns="0" rIns="0">
            <a:spAutoFit/>
          </a:bodyPr>
          <a:lstStyle/>
          <a:p>
            <a:pPr algn="l">
              <a:lnSpc>
                <a:spcPts val="2989"/>
              </a:lnSpc>
            </a:pPr>
            <a:r>
              <a:rPr lang="en-US" sz="2166" spc="212">
                <a:solidFill>
                  <a:srgbClr val="231F20"/>
                </a:solidFill>
                <a:latin typeface="Open Sauce"/>
              </a:rPr>
              <a:t>Untuk memodelkan interaksi antara actor dan system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0">
            <a:off x="21900" y="9404862"/>
            <a:ext cx="4687320" cy="4687320"/>
          </a:xfrm>
          <a:custGeom>
            <a:avLst/>
            <a:gdLst/>
            <a:ahLst/>
            <a:cxnLst/>
            <a:rect r="r" b="b" t="t" l="l"/>
            <a:pathLst>
              <a:path h="4687320" w="4687320">
                <a:moveTo>
                  <a:pt x="0" y="0"/>
                </a:moveTo>
                <a:lnTo>
                  <a:pt x="4687319" y="0"/>
                </a:lnTo>
                <a:lnTo>
                  <a:pt x="4687319" y="4687320"/>
                </a:lnTo>
                <a:lnTo>
                  <a:pt x="0" y="46873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776043" y="-2524707"/>
            <a:ext cx="3964049" cy="3964049"/>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6" id="6"/>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7" id="7"/>
          <p:cNvSpPr/>
          <p:nvPr/>
        </p:nvSpPr>
        <p:spPr>
          <a:xfrm flipH="false" flipV="false" rot="0">
            <a:off x="11752828" y="-6405764"/>
            <a:ext cx="9348363" cy="9348363"/>
          </a:xfrm>
          <a:custGeom>
            <a:avLst/>
            <a:gdLst/>
            <a:ahLst/>
            <a:cxnLst/>
            <a:rect r="r" b="b" t="t" l="l"/>
            <a:pathLst>
              <a:path h="9348363" w="9348363">
                <a:moveTo>
                  <a:pt x="0" y="0"/>
                </a:moveTo>
                <a:lnTo>
                  <a:pt x="9348362" y="0"/>
                </a:lnTo>
                <a:lnTo>
                  <a:pt x="9348362" y="9348362"/>
                </a:lnTo>
                <a:lnTo>
                  <a:pt x="0" y="93483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904968" y="8918951"/>
            <a:ext cx="2649263" cy="2649263"/>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10" id="10"/>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11" id="11"/>
          <p:cNvSpPr/>
          <p:nvPr/>
        </p:nvSpPr>
        <p:spPr>
          <a:xfrm flipH="false" flipV="false" rot="0">
            <a:off x="5499251" y="2670447"/>
            <a:ext cx="8222350" cy="7140286"/>
          </a:xfrm>
          <a:custGeom>
            <a:avLst/>
            <a:gdLst/>
            <a:ahLst/>
            <a:cxnLst/>
            <a:rect r="r" b="b" t="t" l="l"/>
            <a:pathLst>
              <a:path h="7140286" w="8222350">
                <a:moveTo>
                  <a:pt x="0" y="0"/>
                </a:moveTo>
                <a:lnTo>
                  <a:pt x="8222349" y="0"/>
                </a:lnTo>
                <a:lnTo>
                  <a:pt x="8222349" y="7140286"/>
                </a:lnTo>
                <a:lnTo>
                  <a:pt x="0" y="7140286"/>
                </a:lnTo>
                <a:lnTo>
                  <a:pt x="0" y="0"/>
                </a:lnTo>
                <a:close/>
              </a:path>
            </a:pathLst>
          </a:custGeom>
          <a:blipFill>
            <a:blip r:embed="rId5"/>
            <a:stretch>
              <a:fillRect l="0" t="0" r="0" b="0"/>
            </a:stretch>
          </a:blipFill>
        </p:spPr>
      </p:sp>
      <p:sp>
        <p:nvSpPr>
          <p:cNvPr name="TextBox 12" id="12"/>
          <p:cNvSpPr txBox="true"/>
          <p:nvPr/>
        </p:nvSpPr>
        <p:spPr>
          <a:xfrm rot="0">
            <a:off x="2365559" y="1467917"/>
            <a:ext cx="7845600" cy="873671"/>
          </a:xfrm>
          <a:prstGeom prst="rect">
            <a:avLst/>
          </a:prstGeom>
        </p:spPr>
        <p:txBody>
          <a:bodyPr anchor="t" rtlCol="false" tIns="0" lIns="0" bIns="0" rIns="0">
            <a:spAutoFit/>
          </a:bodyPr>
          <a:lstStyle/>
          <a:p>
            <a:pPr algn="l" marL="0" indent="0" lvl="0">
              <a:lnSpc>
                <a:spcPts val="5862"/>
              </a:lnSpc>
              <a:spcBef>
                <a:spcPct val="0"/>
              </a:spcBef>
            </a:pPr>
            <a:r>
              <a:rPr lang="en-US" sz="5921" spc="207">
                <a:solidFill>
                  <a:srgbClr val="040506"/>
                </a:solidFill>
                <a:latin typeface="Codec Pro ExtraBold"/>
              </a:rPr>
              <a:t>Class Diagram</a:t>
            </a:r>
          </a:p>
        </p:txBody>
      </p:sp>
      <p:sp>
        <p:nvSpPr>
          <p:cNvPr name="TextBox 13" id="13"/>
          <p:cNvSpPr txBox="true"/>
          <p:nvPr/>
        </p:nvSpPr>
        <p:spPr>
          <a:xfrm rot="0">
            <a:off x="2365559" y="2313013"/>
            <a:ext cx="6655458" cy="357434"/>
          </a:xfrm>
          <a:prstGeom prst="rect">
            <a:avLst/>
          </a:prstGeom>
        </p:spPr>
        <p:txBody>
          <a:bodyPr anchor="t" rtlCol="false" tIns="0" lIns="0" bIns="0" rIns="0">
            <a:spAutoFit/>
          </a:bodyPr>
          <a:lstStyle/>
          <a:p>
            <a:pPr algn="l">
              <a:lnSpc>
                <a:spcPts val="2989"/>
              </a:lnSpc>
            </a:pPr>
            <a:r>
              <a:rPr lang="en-US" sz="2166" spc="212">
                <a:solidFill>
                  <a:srgbClr val="231F20"/>
                </a:solidFill>
                <a:latin typeface="Open Sauce"/>
              </a:rPr>
              <a:t>untuk memodelkan struktur objek</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900" y="9404862"/>
            <a:ext cx="4687320" cy="4687320"/>
          </a:xfrm>
          <a:custGeom>
            <a:avLst/>
            <a:gdLst/>
            <a:ahLst/>
            <a:cxnLst/>
            <a:rect r="r" b="b" t="t" l="l"/>
            <a:pathLst>
              <a:path h="4687320" w="4687320">
                <a:moveTo>
                  <a:pt x="0" y="0"/>
                </a:moveTo>
                <a:lnTo>
                  <a:pt x="4687319" y="0"/>
                </a:lnTo>
                <a:lnTo>
                  <a:pt x="4687319"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776043" y="-2524707"/>
            <a:ext cx="3964049" cy="396404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5" id="5"/>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6" id="6"/>
          <p:cNvSpPr/>
          <p:nvPr/>
        </p:nvSpPr>
        <p:spPr>
          <a:xfrm flipH="false" flipV="false" rot="0">
            <a:off x="11752828" y="-6405764"/>
            <a:ext cx="9348363" cy="9348363"/>
          </a:xfrm>
          <a:custGeom>
            <a:avLst/>
            <a:gdLst/>
            <a:ahLst/>
            <a:cxnLst/>
            <a:rect r="r" b="b" t="t" l="l"/>
            <a:pathLst>
              <a:path h="9348363" w="9348363">
                <a:moveTo>
                  <a:pt x="0" y="0"/>
                </a:moveTo>
                <a:lnTo>
                  <a:pt x="9348362" y="0"/>
                </a:lnTo>
                <a:lnTo>
                  <a:pt x="9348362" y="9348362"/>
                </a:lnTo>
                <a:lnTo>
                  <a:pt x="0" y="93483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904968" y="8918951"/>
            <a:ext cx="2649263" cy="2649263"/>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9" id="9"/>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10" id="10"/>
          <p:cNvSpPr/>
          <p:nvPr/>
        </p:nvSpPr>
        <p:spPr>
          <a:xfrm flipH="false" flipV="false" rot="0">
            <a:off x="1829832" y="3633490"/>
            <a:ext cx="14159671" cy="5687468"/>
          </a:xfrm>
          <a:custGeom>
            <a:avLst/>
            <a:gdLst/>
            <a:ahLst/>
            <a:cxnLst/>
            <a:rect r="r" b="b" t="t" l="l"/>
            <a:pathLst>
              <a:path h="5687468" w="14159671">
                <a:moveTo>
                  <a:pt x="0" y="0"/>
                </a:moveTo>
                <a:lnTo>
                  <a:pt x="14159672" y="0"/>
                </a:lnTo>
                <a:lnTo>
                  <a:pt x="14159672" y="5687468"/>
                </a:lnTo>
                <a:lnTo>
                  <a:pt x="0" y="5687468"/>
                </a:lnTo>
                <a:lnTo>
                  <a:pt x="0" y="0"/>
                </a:lnTo>
                <a:close/>
              </a:path>
            </a:pathLst>
          </a:custGeom>
          <a:blipFill>
            <a:blip r:embed="rId4"/>
            <a:stretch>
              <a:fillRect l="0" t="0" r="0" b="0"/>
            </a:stretch>
          </a:blipFill>
        </p:spPr>
      </p:sp>
      <p:sp>
        <p:nvSpPr>
          <p:cNvPr name="TextBox 11" id="11"/>
          <p:cNvSpPr txBox="true"/>
          <p:nvPr/>
        </p:nvSpPr>
        <p:spPr>
          <a:xfrm rot="0">
            <a:off x="2365559" y="1467917"/>
            <a:ext cx="7845600" cy="873671"/>
          </a:xfrm>
          <a:prstGeom prst="rect">
            <a:avLst/>
          </a:prstGeom>
        </p:spPr>
        <p:txBody>
          <a:bodyPr anchor="t" rtlCol="false" tIns="0" lIns="0" bIns="0" rIns="0">
            <a:spAutoFit/>
          </a:bodyPr>
          <a:lstStyle/>
          <a:p>
            <a:pPr algn="l" marL="0" indent="0" lvl="0">
              <a:lnSpc>
                <a:spcPts val="5862"/>
              </a:lnSpc>
              <a:spcBef>
                <a:spcPct val="0"/>
              </a:spcBef>
            </a:pPr>
            <a:r>
              <a:rPr lang="en-US" sz="5921" spc="207">
                <a:solidFill>
                  <a:srgbClr val="040506"/>
                </a:solidFill>
                <a:latin typeface="Codec Pro ExtraBold"/>
              </a:rPr>
              <a:t>ERD</a:t>
            </a:r>
          </a:p>
        </p:txBody>
      </p:sp>
      <p:sp>
        <p:nvSpPr>
          <p:cNvPr name="TextBox 12" id="12"/>
          <p:cNvSpPr txBox="true"/>
          <p:nvPr/>
        </p:nvSpPr>
        <p:spPr>
          <a:xfrm rot="0">
            <a:off x="2365559" y="2313013"/>
            <a:ext cx="6655458" cy="735818"/>
          </a:xfrm>
          <a:prstGeom prst="rect">
            <a:avLst/>
          </a:prstGeom>
        </p:spPr>
        <p:txBody>
          <a:bodyPr anchor="t" rtlCol="false" tIns="0" lIns="0" bIns="0" rIns="0">
            <a:spAutoFit/>
          </a:bodyPr>
          <a:lstStyle/>
          <a:p>
            <a:pPr algn="l">
              <a:lnSpc>
                <a:spcPts val="2989"/>
              </a:lnSpc>
            </a:pPr>
            <a:r>
              <a:rPr lang="en-US" sz="2166" spc="212">
                <a:solidFill>
                  <a:srgbClr val="231F20"/>
                </a:solidFill>
                <a:latin typeface="Open Sauce"/>
              </a:rPr>
              <a:t>untuk memodelkan hubungan antara entitas dalam sistem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9684427" y="0"/>
            <a:ext cx="8603573" cy="10287000"/>
            <a:chOff x="0" y="0"/>
            <a:chExt cx="8603361" cy="10286746"/>
          </a:xfrm>
        </p:grpSpPr>
        <p:sp>
          <p:nvSpPr>
            <p:cNvPr name="Freeform 4" id="4"/>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3"/>
              <a:stretch>
                <a:fillRect l="-39675" t="0" r="-39675" b="0"/>
              </a:stretch>
            </a:blipFill>
          </p:spPr>
        </p:sp>
      </p:grpSp>
      <p:grpSp>
        <p:nvGrpSpPr>
          <p:cNvPr name="Group 5" id="5"/>
          <p:cNvGrpSpPr/>
          <p:nvPr/>
        </p:nvGrpSpPr>
        <p:grpSpPr>
          <a:xfrm rot="826432">
            <a:off x="-18353104" y="-3567159"/>
            <a:ext cx="21026341" cy="12831921"/>
            <a:chOff x="0" y="0"/>
            <a:chExt cx="5537802" cy="3379601"/>
          </a:xfrm>
        </p:grpSpPr>
        <p:sp>
          <p:nvSpPr>
            <p:cNvPr name="Freeform 6" id="6"/>
            <p:cNvSpPr/>
            <p:nvPr/>
          </p:nvSpPr>
          <p:spPr>
            <a:xfrm flipH="false" flipV="false" rot="0">
              <a:off x="0" y="0"/>
              <a:ext cx="5537802" cy="3379601"/>
            </a:xfrm>
            <a:custGeom>
              <a:avLst/>
              <a:gdLst/>
              <a:ahLst/>
              <a:cxnLst/>
              <a:rect r="r" b="b" t="t" l="l"/>
              <a:pathLst>
                <a:path h="3379601" w="5537802">
                  <a:moveTo>
                    <a:pt x="0" y="0"/>
                  </a:moveTo>
                  <a:lnTo>
                    <a:pt x="5537802" y="0"/>
                  </a:lnTo>
                  <a:lnTo>
                    <a:pt x="5537802" y="3379601"/>
                  </a:lnTo>
                  <a:lnTo>
                    <a:pt x="0" y="3379601"/>
                  </a:lnTo>
                  <a:close/>
                </a:path>
              </a:pathLst>
            </a:custGeom>
            <a:solidFill>
              <a:srgbClr val="1C5739"/>
            </a:solidFill>
          </p:spPr>
        </p:sp>
        <p:sp>
          <p:nvSpPr>
            <p:cNvPr name="TextBox 7" id="7"/>
            <p:cNvSpPr txBox="true"/>
            <p:nvPr/>
          </p:nvSpPr>
          <p:spPr>
            <a:xfrm>
              <a:off x="0" y="-19050"/>
              <a:ext cx="5537802" cy="3398651"/>
            </a:xfrm>
            <a:prstGeom prst="rect">
              <a:avLst/>
            </a:prstGeom>
          </p:spPr>
          <p:txBody>
            <a:bodyPr anchor="ctr" rtlCol="false" tIns="50800" lIns="50800" bIns="50800" rIns="50800"/>
            <a:lstStyle/>
            <a:p>
              <a:pPr algn="ctr">
                <a:lnSpc>
                  <a:spcPts val="2859"/>
                </a:lnSpc>
              </a:pPr>
            </a:p>
          </p:txBody>
        </p:sp>
      </p:grpSp>
      <p:grpSp>
        <p:nvGrpSpPr>
          <p:cNvPr name="Group 8" id="8"/>
          <p:cNvGrpSpPr/>
          <p:nvPr/>
        </p:nvGrpSpPr>
        <p:grpSpPr>
          <a:xfrm rot="773821">
            <a:off x="10036024" y="4365564"/>
            <a:ext cx="313833" cy="8482349"/>
            <a:chOff x="0" y="0"/>
            <a:chExt cx="82656" cy="2234034"/>
          </a:xfrm>
        </p:grpSpPr>
        <p:sp>
          <p:nvSpPr>
            <p:cNvPr name="Freeform 9" id="9"/>
            <p:cNvSpPr/>
            <p:nvPr/>
          </p:nvSpPr>
          <p:spPr>
            <a:xfrm flipH="false" flipV="false" rot="0">
              <a:off x="0" y="0"/>
              <a:ext cx="82656" cy="2234034"/>
            </a:xfrm>
            <a:custGeom>
              <a:avLst/>
              <a:gdLst/>
              <a:ahLst/>
              <a:cxnLst/>
              <a:rect r="r" b="b" t="t" l="l"/>
              <a:pathLst>
                <a:path h="2234034" w="82656">
                  <a:moveTo>
                    <a:pt x="0" y="0"/>
                  </a:moveTo>
                  <a:lnTo>
                    <a:pt x="82656" y="0"/>
                  </a:lnTo>
                  <a:lnTo>
                    <a:pt x="82656" y="2234034"/>
                  </a:lnTo>
                  <a:lnTo>
                    <a:pt x="0" y="2234034"/>
                  </a:lnTo>
                  <a:close/>
                </a:path>
              </a:pathLst>
            </a:custGeom>
            <a:solidFill>
              <a:srgbClr val="1C5739"/>
            </a:solidFill>
          </p:spPr>
        </p:sp>
        <p:sp>
          <p:nvSpPr>
            <p:cNvPr name="TextBox 10" id="10"/>
            <p:cNvSpPr txBox="true"/>
            <p:nvPr/>
          </p:nvSpPr>
          <p:spPr>
            <a:xfrm>
              <a:off x="0" y="-19050"/>
              <a:ext cx="82656" cy="2253084"/>
            </a:xfrm>
            <a:prstGeom prst="rect">
              <a:avLst/>
            </a:prstGeom>
          </p:spPr>
          <p:txBody>
            <a:bodyPr anchor="ctr" rtlCol="false" tIns="50800" lIns="50800" bIns="50800" rIns="50800"/>
            <a:lstStyle/>
            <a:p>
              <a:pPr algn="ctr">
                <a:lnSpc>
                  <a:spcPts val="2859"/>
                </a:lnSpc>
              </a:pPr>
            </a:p>
          </p:txBody>
        </p:sp>
      </p:grpSp>
      <p:grpSp>
        <p:nvGrpSpPr>
          <p:cNvPr name="Group 11" id="11"/>
          <p:cNvGrpSpPr/>
          <p:nvPr/>
        </p:nvGrpSpPr>
        <p:grpSpPr>
          <a:xfrm rot="773821">
            <a:off x="3741572" y="-4834013"/>
            <a:ext cx="313833" cy="8482349"/>
            <a:chOff x="0" y="0"/>
            <a:chExt cx="82656" cy="2234034"/>
          </a:xfrm>
        </p:grpSpPr>
        <p:sp>
          <p:nvSpPr>
            <p:cNvPr name="Freeform 12" id="12"/>
            <p:cNvSpPr/>
            <p:nvPr/>
          </p:nvSpPr>
          <p:spPr>
            <a:xfrm flipH="false" flipV="false" rot="0">
              <a:off x="0" y="0"/>
              <a:ext cx="82656" cy="2234034"/>
            </a:xfrm>
            <a:custGeom>
              <a:avLst/>
              <a:gdLst/>
              <a:ahLst/>
              <a:cxnLst/>
              <a:rect r="r" b="b" t="t" l="l"/>
              <a:pathLst>
                <a:path h="2234034" w="82656">
                  <a:moveTo>
                    <a:pt x="0" y="0"/>
                  </a:moveTo>
                  <a:lnTo>
                    <a:pt x="82656" y="0"/>
                  </a:lnTo>
                  <a:lnTo>
                    <a:pt x="82656" y="2234034"/>
                  </a:lnTo>
                  <a:lnTo>
                    <a:pt x="0" y="2234034"/>
                  </a:lnTo>
                  <a:close/>
                </a:path>
              </a:pathLst>
            </a:custGeom>
            <a:solidFill>
              <a:srgbClr val="397D5A"/>
            </a:solidFill>
          </p:spPr>
        </p:sp>
        <p:sp>
          <p:nvSpPr>
            <p:cNvPr name="TextBox 13" id="13"/>
            <p:cNvSpPr txBox="true"/>
            <p:nvPr/>
          </p:nvSpPr>
          <p:spPr>
            <a:xfrm>
              <a:off x="0" y="-19050"/>
              <a:ext cx="82656" cy="2253084"/>
            </a:xfrm>
            <a:prstGeom prst="rect">
              <a:avLst/>
            </a:prstGeom>
          </p:spPr>
          <p:txBody>
            <a:bodyPr anchor="ctr" rtlCol="false" tIns="50800" lIns="50800" bIns="50800" rIns="50800"/>
            <a:lstStyle/>
            <a:p>
              <a:pPr algn="ctr">
                <a:lnSpc>
                  <a:spcPts val="2859"/>
                </a:lnSpc>
              </a:pPr>
            </a:p>
          </p:txBody>
        </p:sp>
      </p:grpSp>
      <p:grpSp>
        <p:nvGrpSpPr>
          <p:cNvPr name="Group 14" id="14"/>
          <p:cNvGrpSpPr>
            <a:grpSpLocks noChangeAspect="true"/>
          </p:cNvGrpSpPr>
          <p:nvPr/>
        </p:nvGrpSpPr>
        <p:grpSpPr>
          <a:xfrm rot="0">
            <a:off x="841959" y="6036641"/>
            <a:ext cx="2801925" cy="2801925"/>
            <a:chOff x="0" y="0"/>
            <a:chExt cx="6350000" cy="6350000"/>
          </a:xfrm>
        </p:grpSpPr>
        <p:sp>
          <p:nvSpPr>
            <p:cNvPr name="Freeform 15" id="15"/>
            <p:cNvSpPr/>
            <p:nvPr/>
          </p:nvSpPr>
          <p:spPr>
            <a:xfrm flipH="false" flipV="false" rot="0">
              <a:off x="655320" y="655320"/>
              <a:ext cx="5039360" cy="5039360"/>
            </a:xfrm>
            <a:custGeom>
              <a:avLst/>
              <a:gdLst/>
              <a:ahLst/>
              <a:cxnLst/>
              <a:rect r="r" b="b" t="t" l="l"/>
              <a:pathLst>
                <a:path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4"/>
              <a:stretch>
                <a:fillRect l="0" t="-38888" r="0" b="-38888"/>
              </a:stretch>
            </a:blipFill>
          </p:spPr>
        </p:sp>
        <p:sp>
          <p:nvSpPr>
            <p:cNvPr name="Freeform 16" id="16"/>
            <p:cNvSpPr/>
            <p:nvPr/>
          </p:nvSpPr>
          <p:spPr>
            <a:xfrm flipH="false" flipV="false" rot="0">
              <a:off x="0" y="0"/>
              <a:ext cx="6350000" cy="6350000"/>
            </a:xfrm>
            <a:custGeom>
              <a:avLst/>
              <a:gdLst/>
              <a:ahLst/>
              <a:cxnLst/>
              <a:rect r="r" b="b" t="t" l="l"/>
              <a:pathLst>
                <a:path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397D5A"/>
            </a:solidFill>
          </p:spPr>
        </p:sp>
      </p:grpSp>
      <p:sp>
        <p:nvSpPr>
          <p:cNvPr name="Freeform 17" id="17"/>
          <p:cNvSpPr/>
          <p:nvPr/>
        </p:nvSpPr>
        <p:spPr>
          <a:xfrm flipH="false" flipV="false" rot="0">
            <a:off x="4923720" y="1741331"/>
            <a:ext cx="2515962" cy="1785521"/>
          </a:xfrm>
          <a:custGeom>
            <a:avLst/>
            <a:gdLst/>
            <a:ahLst/>
            <a:cxnLst/>
            <a:rect r="r" b="b" t="t" l="l"/>
            <a:pathLst>
              <a:path h="1785521" w="2515962">
                <a:moveTo>
                  <a:pt x="0" y="0"/>
                </a:moveTo>
                <a:lnTo>
                  <a:pt x="2515961" y="0"/>
                </a:lnTo>
                <a:lnTo>
                  <a:pt x="2515961" y="1785521"/>
                </a:lnTo>
                <a:lnTo>
                  <a:pt x="0" y="1785521"/>
                </a:lnTo>
                <a:lnTo>
                  <a:pt x="0" y="0"/>
                </a:lnTo>
                <a:close/>
              </a:path>
            </a:pathLst>
          </a:custGeom>
          <a:blipFill>
            <a:blip r:embed="rId5"/>
            <a:stretch>
              <a:fillRect l="0" t="0" r="0" b="0"/>
            </a:stretch>
          </a:blipFill>
        </p:spPr>
      </p:sp>
      <p:sp>
        <p:nvSpPr>
          <p:cNvPr name="TextBox 18" id="18"/>
          <p:cNvSpPr txBox="true"/>
          <p:nvPr/>
        </p:nvSpPr>
        <p:spPr>
          <a:xfrm rot="0">
            <a:off x="3463770" y="3793552"/>
            <a:ext cx="5435861" cy="2109738"/>
          </a:xfrm>
          <a:prstGeom prst="rect">
            <a:avLst/>
          </a:prstGeom>
        </p:spPr>
        <p:txBody>
          <a:bodyPr anchor="t" rtlCol="false" tIns="0" lIns="0" bIns="0" rIns="0">
            <a:spAutoFit/>
          </a:bodyPr>
          <a:lstStyle/>
          <a:p>
            <a:pPr algn="ctr" marL="0" indent="0" lvl="0">
              <a:lnSpc>
                <a:spcPts val="7602"/>
              </a:lnSpc>
            </a:pPr>
            <a:r>
              <a:rPr lang="en-US" sz="8174" spc="882">
                <a:solidFill>
                  <a:srgbClr val="231F20"/>
                </a:solidFill>
                <a:latin typeface="Codec Pro ExtraBold"/>
              </a:rPr>
              <a:t>THANK YOU</a:t>
            </a:r>
          </a:p>
        </p:txBody>
      </p:sp>
      <p:sp>
        <p:nvSpPr>
          <p:cNvPr name="TextBox 19" id="19"/>
          <p:cNvSpPr txBox="true"/>
          <p:nvPr/>
        </p:nvSpPr>
        <p:spPr>
          <a:xfrm rot="0">
            <a:off x="3643884" y="6438395"/>
            <a:ext cx="5857379" cy="433627"/>
          </a:xfrm>
          <a:prstGeom prst="rect">
            <a:avLst/>
          </a:prstGeom>
        </p:spPr>
        <p:txBody>
          <a:bodyPr anchor="t" rtlCol="false" tIns="0" lIns="0" bIns="0" rIns="0">
            <a:spAutoFit/>
          </a:bodyPr>
          <a:lstStyle/>
          <a:p>
            <a:pPr algn="l">
              <a:lnSpc>
                <a:spcPts val="3468"/>
              </a:lnSpc>
            </a:pPr>
            <a:r>
              <a:rPr lang="en-US" sz="2477">
                <a:solidFill>
                  <a:srgbClr val="000000"/>
                </a:solidFill>
                <a:latin typeface="Montserrat Light Bold"/>
              </a:rPr>
              <a:t>Nurikhsan Alfiqodri</a:t>
            </a:r>
          </a:p>
        </p:txBody>
      </p:sp>
      <p:sp>
        <p:nvSpPr>
          <p:cNvPr name="TextBox 20" id="20"/>
          <p:cNvSpPr txBox="true"/>
          <p:nvPr/>
        </p:nvSpPr>
        <p:spPr>
          <a:xfrm rot="0">
            <a:off x="3898489" y="6824397"/>
            <a:ext cx="5857379" cy="433627"/>
          </a:xfrm>
          <a:prstGeom prst="rect">
            <a:avLst/>
          </a:prstGeom>
        </p:spPr>
        <p:txBody>
          <a:bodyPr anchor="t" rtlCol="false" tIns="0" lIns="0" bIns="0" rIns="0">
            <a:spAutoFit/>
          </a:bodyPr>
          <a:lstStyle/>
          <a:p>
            <a:pPr algn="l">
              <a:lnSpc>
                <a:spcPts val="3468"/>
              </a:lnSpc>
            </a:pPr>
            <a:r>
              <a:rPr lang="en-US" sz="2477">
                <a:solidFill>
                  <a:srgbClr val="000000"/>
                </a:solidFill>
                <a:latin typeface="Montserrat Light Bold"/>
              </a:rPr>
              <a:t>4522210114</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DAGGeBeXEPA</dc:identifier>
  <dcterms:modified xsi:type="dcterms:W3CDTF">2011-08-01T06:04:30Z</dcterms:modified>
  <cp:revision>1</cp:revision>
  <dc:title>Business Proposal</dc:title>
</cp:coreProperties>
</file>

<file path=docProps/thumbnail.jpeg>
</file>